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8" r:id="rId6"/>
    <p:sldId id="261" r:id="rId7"/>
    <p:sldId id="260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6837" autoAdjust="0"/>
  </p:normalViewPr>
  <p:slideViewPr>
    <p:cSldViewPr>
      <p:cViewPr varScale="1">
        <p:scale>
          <a:sx n="72" d="100"/>
          <a:sy n="72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404940"/>
            <a:ext cx="4643438" cy="4453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4243390" cy="25717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Развитие познавательной активности у обучающихся с ОВЗ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928670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Рассмотри картинки, образуй от названия предметов наименования людей по роду деятельности. Какое из слов образовано не так, как остальные?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00240"/>
            <a:ext cx="2686040" cy="2153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4071942"/>
            <a:ext cx="3039988" cy="22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000240"/>
            <a:ext cx="1917038" cy="225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4429132"/>
            <a:ext cx="2845588" cy="2276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500174"/>
            <a:ext cx="4543428" cy="434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Работа над речью, логикой и вниманием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214282" y="1571612"/>
            <a:ext cx="4283106" cy="455455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Девочка Маша ждала </a:t>
            </a:r>
            <a:r>
              <a:rPr lang="ru-RU" dirty="0" smtClean="0"/>
              <a:t>гостей. Сколько же посуды нужно подготовить!</a:t>
            </a:r>
            <a:br>
              <a:rPr lang="ru-RU" dirty="0" smtClean="0"/>
            </a:br>
            <a:r>
              <a:rPr lang="ru-RU" dirty="0" smtClean="0"/>
              <a:t>Для салата - салатник, для масла - маслёнка, для конфет </a:t>
            </a:r>
            <a:r>
              <a:rPr lang="ru-RU" dirty="0" smtClean="0"/>
              <a:t>- </a:t>
            </a:r>
            <a:r>
              <a:rPr lang="ru-RU" dirty="0" err="1" smtClean="0"/>
              <a:t>конфетница</a:t>
            </a:r>
            <a:r>
              <a:rPr lang="ru-RU" dirty="0" smtClean="0"/>
              <a:t>. А какую посуду </a:t>
            </a:r>
            <a:r>
              <a:rPr lang="ru-RU" dirty="0" smtClean="0"/>
              <a:t>приготовила Маша </a:t>
            </a:r>
            <a:r>
              <a:rPr lang="ru-RU" dirty="0" smtClean="0"/>
              <a:t>для печенья?</a:t>
            </a:r>
            <a:br>
              <a:rPr lang="ru-RU" dirty="0" smtClean="0"/>
            </a:br>
            <a:r>
              <a:rPr lang="ru-RU" dirty="0" smtClean="0"/>
              <a:t>(1) песочница </a:t>
            </a:r>
            <a:br>
              <a:rPr lang="ru-RU" dirty="0" smtClean="0"/>
            </a:br>
            <a:r>
              <a:rPr lang="ru-RU" dirty="0" smtClean="0"/>
              <a:t>(2) хлебница</a:t>
            </a:r>
            <a:br>
              <a:rPr lang="ru-RU" dirty="0" smtClean="0"/>
            </a:br>
            <a:r>
              <a:rPr lang="ru-RU" dirty="0" smtClean="0"/>
              <a:t>(3) сухарница</a:t>
            </a:r>
            <a:br>
              <a:rPr lang="ru-RU" dirty="0" smtClean="0"/>
            </a:br>
            <a:r>
              <a:rPr lang="ru-RU" dirty="0" smtClean="0"/>
              <a:t>(4) </a:t>
            </a:r>
            <a:r>
              <a:rPr lang="ru-RU" dirty="0" err="1" smtClean="0"/>
              <a:t>печенюшница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(5) </a:t>
            </a:r>
            <a:r>
              <a:rPr lang="ru-RU" dirty="0" smtClean="0"/>
              <a:t>печеньица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Угадай-ка!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714356"/>
            <a:ext cx="8229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1)</a:t>
            </a:r>
          </a:p>
          <a:p>
            <a:pPr>
              <a:buNone/>
            </a:pPr>
            <a:r>
              <a:rPr lang="ru-RU" sz="3600" dirty="0" smtClean="0"/>
              <a:t>2)</a:t>
            </a:r>
          </a:p>
          <a:p>
            <a:pPr>
              <a:buNone/>
            </a:pPr>
            <a:r>
              <a:rPr lang="ru-RU" sz="3600" dirty="0" smtClean="0"/>
              <a:t>3)</a:t>
            </a:r>
          </a:p>
          <a:p>
            <a:pPr>
              <a:buNone/>
            </a:pPr>
            <a:r>
              <a:rPr lang="ru-RU" sz="3600" dirty="0" smtClean="0"/>
              <a:t>4)</a:t>
            </a:r>
          </a:p>
          <a:p>
            <a:pPr>
              <a:buNone/>
            </a:pPr>
            <a:r>
              <a:rPr lang="ru-RU" sz="3600" dirty="0" smtClean="0"/>
              <a:t>5)</a:t>
            </a:r>
          </a:p>
          <a:p>
            <a:pPr>
              <a:buNone/>
            </a:pPr>
            <a:r>
              <a:rPr lang="ru-RU" sz="3600" dirty="0" smtClean="0"/>
              <a:t>6)</a:t>
            </a:r>
          </a:p>
          <a:p>
            <a:pPr>
              <a:buNone/>
            </a:pPr>
            <a:r>
              <a:rPr lang="ru-RU" sz="3600" dirty="0" smtClean="0"/>
              <a:t>7)</a:t>
            </a:r>
          </a:p>
          <a:p>
            <a:pPr>
              <a:buNone/>
            </a:pPr>
            <a:r>
              <a:rPr lang="ru-RU" sz="3600" dirty="0" smtClean="0"/>
              <a:t>8)</a:t>
            </a:r>
          </a:p>
          <a:p>
            <a:pPr>
              <a:buNone/>
            </a:pPr>
            <a:r>
              <a:rPr lang="ru-RU" sz="3600" dirty="0" smtClean="0"/>
              <a:t>9)</a:t>
            </a:r>
            <a:endParaRPr lang="ru-RU" sz="3600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785794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Что корректируем в 3 порядке?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1428736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Какое домашнее животное было в игре?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2143116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Который час показывали часы?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2786058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Какой предмет, не относящийся к мебели , но к погоде вы видели на </a:t>
            </a:r>
            <a:r>
              <a:rPr lang="ru-RU" dirty="0" err="1" smtClean="0"/>
              <a:t>защумленной</a:t>
            </a:r>
            <a:r>
              <a:rPr lang="ru-RU" dirty="0" smtClean="0"/>
              <a:t> картинке?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3429000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Какой предмет на зашумленной цветной картинке является необходимым для цветов?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14348" y="4071942"/>
            <a:ext cx="5429288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Кого пригласил в гости гостеприимный ежик?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14348" y="4786322"/>
            <a:ext cx="54292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Что можно попить на перемене?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4348" y="5429264"/>
            <a:ext cx="54292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Кто не бегает на коньках?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14348" y="6072206"/>
            <a:ext cx="542928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Где любят играть дети?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Угадай-ка!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/>
              <a:t>1)</a:t>
            </a:r>
          </a:p>
          <a:p>
            <a:pPr>
              <a:buNone/>
            </a:pPr>
            <a:r>
              <a:rPr lang="ru-RU" dirty="0" smtClean="0"/>
              <a:t>2)</a:t>
            </a:r>
          </a:p>
          <a:p>
            <a:pPr>
              <a:buNone/>
            </a:pPr>
            <a:r>
              <a:rPr lang="ru-RU" dirty="0" smtClean="0"/>
              <a:t>3)</a:t>
            </a:r>
          </a:p>
          <a:p>
            <a:pPr>
              <a:buNone/>
            </a:pPr>
            <a:r>
              <a:rPr lang="ru-RU" dirty="0" smtClean="0"/>
              <a:t>4) </a:t>
            </a:r>
          </a:p>
          <a:p>
            <a:pPr>
              <a:buNone/>
            </a:pPr>
            <a:r>
              <a:rPr lang="ru-RU" dirty="0" smtClean="0"/>
              <a:t>5)</a:t>
            </a:r>
          </a:p>
          <a:p>
            <a:pPr>
              <a:buNone/>
            </a:pPr>
            <a:r>
              <a:rPr lang="ru-RU" dirty="0" smtClean="0"/>
              <a:t>6)</a:t>
            </a:r>
          </a:p>
          <a:p>
            <a:pPr>
              <a:buNone/>
            </a:pPr>
            <a:r>
              <a:rPr lang="ru-RU" dirty="0" smtClean="0"/>
              <a:t>7) </a:t>
            </a:r>
          </a:p>
          <a:p>
            <a:pPr>
              <a:buNone/>
            </a:pPr>
            <a:r>
              <a:rPr lang="ru-RU" dirty="0" smtClean="0"/>
              <a:t>8</a:t>
            </a:r>
            <a:r>
              <a:rPr lang="ru-RU" dirty="0" smtClean="0"/>
              <a:t>)</a:t>
            </a:r>
          </a:p>
          <a:p>
            <a:pPr>
              <a:buNone/>
            </a:pPr>
            <a:r>
              <a:rPr lang="ru-RU" dirty="0" smtClean="0"/>
              <a:t>9)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000100" y="1214422"/>
            <a:ext cx="2857520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Внимание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1857364"/>
            <a:ext cx="2857520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Коза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357430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 часа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00100" y="3000372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Зонт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3571876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Ваза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00100" y="4214818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Медведь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4786322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Чай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00100" y="5357826"/>
            <a:ext cx="2857520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Лыжник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000100" y="6000768"/>
            <a:ext cx="2928958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Песочница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14932" cy="1143000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 Black" pitchFamily="34" charset="0"/>
              </a:rPr>
              <a:t>Коррекция и развитие по структуре дефекта</a:t>
            </a:r>
            <a:endParaRPr lang="ru-RU" sz="3600" dirty="0">
              <a:latin typeface="Arial Black" pitchFamily="34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428596" y="5286388"/>
            <a:ext cx="1928826" cy="142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ОЩУЩЕНИЯ</a:t>
            </a:r>
            <a:endParaRPr lang="ru-RU" dirty="0"/>
          </a:p>
        </p:txBody>
      </p:sp>
      <p:sp>
        <p:nvSpPr>
          <p:cNvPr id="5" name="Стрелка вправо 4"/>
          <p:cNvSpPr/>
          <p:nvPr/>
        </p:nvSpPr>
        <p:spPr>
          <a:xfrm>
            <a:off x="1500166" y="4000504"/>
            <a:ext cx="1857388" cy="1500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ВОСПРИЯТИЕ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2928926" y="3000372"/>
            <a:ext cx="1785950" cy="142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ВНИМАНИЕ</a:t>
            </a:r>
            <a:endParaRPr lang="ru-RU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857620" y="1785926"/>
            <a:ext cx="2000264" cy="150019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ПАМЯТЬ</a:t>
            </a:r>
            <a:endParaRPr lang="ru-RU" dirty="0"/>
          </a:p>
        </p:txBody>
      </p:sp>
      <p:sp>
        <p:nvSpPr>
          <p:cNvPr id="9" name="Стрелка вверх 8"/>
          <p:cNvSpPr/>
          <p:nvPr/>
        </p:nvSpPr>
        <p:spPr>
          <a:xfrm>
            <a:off x="7072330" y="0"/>
            <a:ext cx="1857388" cy="30718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ru-RU" sz="1400" dirty="0" smtClean="0">
                <a:latin typeface="Arial Black" pitchFamily="34" charset="0"/>
              </a:rPr>
              <a:t>МЫШЛЕНИЕ (</a:t>
            </a:r>
            <a:r>
              <a:rPr lang="ru-RU" sz="1400" dirty="0" err="1" smtClean="0">
                <a:latin typeface="Arial Black" pitchFamily="34" charset="0"/>
              </a:rPr>
              <a:t>вооб-ние</a:t>
            </a:r>
            <a:r>
              <a:rPr lang="ru-RU" sz="1400" dirty="0" smtClean="0">
                <a:latin typeface="Arial Black" pitchFamily="34" charset="0"/>
              </a:rPr>
              <a:t>)</a:t>
            </a:r>
            <a:endParaRPr lang="ru-RU" sz="1400" dirty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345" t="23044" r="47225" b="37496"/>
          <a:stretch>
            <a:fillRect/>
          </a:stretch>
        </p:blipFill>
        <p:spPr bwMode="auto">
          <a:xfrm>
            <a:off x="214282" y="1643050"/>
            <a:ext cx="307183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Стрелка вверх 10"/>
          <p:cNvSpPr/>
          <p:nvPr/>
        </p:nvSpPr>
        <p:spPr>
          <a:xfrm>
            <a:off x="5572132" y="428604"/>
            <a:ext cx="1857388" cy="30718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" rtlCol="0" anchor="ctr"/>
          <a:lstStyle/>
          <a:p>
            <a:pPr algn="ctr"/>
            <a:r>
              <a:rPr lang="ru-RU" sz="2800" dirty="0" smtClean="0">
                <a:latin typeface="Arial Black" pitchFamily="34" charset="0"/>
              </a:rPr>
              <a:t>речь</a:t>
            </a:r>
            <a:endParaRPr lang="ru-RU" sz="28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3684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ВОСПРИЯТИЕ цвета и пространства</a:t>
            </a:r>
            <a:br>
              <a:rPr lang="ru-RU" dirty="0" smtClean="0"/>
            </a:br>
            <a:r>
              <a:rPr lang="ru-RU" dirty="0" smtClean="0"/>
              <a:t>с расположением предметов за цветными прямоугольниками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6201"/>
          <a:stretch>
            <a:fillRect/>
          </a:stretch>
        </p:blipFill>
        <p:spPr bwMode="auto">
          <a:xfrm>
            <a:off x="1571604" y="2000240"/>
            <a:ext cx="6034617" cy="3340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500174"/>
            <a:ext cx="118585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l="7692" r="12821"/>
          <a:stretch>
            <a:fillRect/>
          </a:stretch>
        </p:blipFill>
        <p:spPr bwMode="auto">
          <a:xfrm>
            <a:off x="7358082" y="5214950"/>
            <a:ext cx="1357321" cy="135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5143513"/>
            <a:ext cx="1571604" cy="1439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0927" y="1964850"/>
            <a:ext cx="1553073" cy="129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000232" y="5286388"/>
            <a:ext cx="1785950" cy="127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43834" y="3357562"/>
            <a:ext cx="133348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3500438"/>
            <a:ext cx="1714480" cy="140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0" cstate="print"/>
          <a:srcRect l="6522" t="22368" r="6522" b="23684"/>
          <a:stretch>
            <a:fillRect/>
          </a:stretch>
        </p:blipFill>
        <p:spPr bwMode="auto">
          <a:xfrm>
            <a:off x="4143372" y="5214950"/>
            <a:ext cx="2787800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10" cstate="print"/>
          <a:srcRect l="6522" t="22368" r="6522" b="23684"/>
          <a:stretch>
            <a:fillRect/>
          </a:stretch>
        </p:blipFill>
        <p:spPr bwMode="auto">
          <a:xfrm>
            <a:off x="4295772" y="5367350"/>
            <a:ext cx="2787800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/>
          </a:bodyPr>
          <a:lstStyle/>
          <a:p>
            <a:r>
              <a:rPr lang="ru-RU" dirty="0" smtClean="0"/>
              <a:t>Внимание и память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714356"/>
            <a:ext cx="7858180" cy="614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/>
              <a:t>Найди предметы! Посчитай!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142984"/>
            <a:ext cx="5357850" cy="536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ты видишь на картинке?</a:t>
            </a:r>
            <a:br>
              <a:rPr lang="ru-RU" dirty="0" smtClean="0"/>
            </a:br>
            <a:r>
              <a:rPr lang="ru-RU" dirty="0" smtClean="0"/>
              <a:t>(с последующим запоминанием)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786742" cy="534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Организация произвольности внимания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3432" y="1600200"/>
            <a:ext cx="599713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54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Arial Black" pitchFamily="34" charset="0"/>
              </a:rPr>
              <a:t>ЛОГИКА и РЕЧЬ: </a:t>
            </a:r>
            <a:r>
              <a:rPr lang="ru-RU" sz="2800" dirty="0" smtClean="0"/>
              <a:t>Ёжик </a:t>
            </a:r>
            <a:r>
              <a:rPr lang="ru-RU" sz="2800" dirty="0" smtClean="0"/>
              <a:t>очень гостеприимный, но у него очень маленький домик. Поэтому он решил пригласить на чай того, в чьём названии нет буквы «Л». Кого позвал Ёжик на чай?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 </a:t>
            </a:r>
            <a:endParaRPr lang="ru-RU" dirty="0" smtClean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2428868"/>
            <a:ext cx="1785950" cy="127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 cstate="print"/>
          <a:srcRect l="6522" t="22368" r="6522" b="23684"/>
          <a:stretch>
            <a:fillRect/>
          </a:stretch>
        </p:blipFill>
        <p:spPr bwMode="auto">
          <a:xfrm>
            <a:off x="1428728" y="4500570"/>
            <a:ext cx="2787800" cy="1428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2143116"/>
            <a:ext cx="221457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4071942"/>
            <a:ext cx="1643074" cy="2032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72264" y="2000240"/>
            <a:ext cx="2161582" cy="1952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2" cstate="print"/>
          <a:srcRect t="6082" b="5119"/>
          <a:stretch>
            <a:fillRect/>
          </a:stretch>
        </p:blipFill>
        <p:spPr bwMode="auto">
          <a:xfrm>
            <a:off x="3071802" y="3500438"/>
            <a:ext cx="248796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Какой предмет останется? Запиши его название</a:t>
            </a:r>
            <a:r>
              <a:rPr lang="ru-RU" b="1" dirty="0" smtClean="0"/>
              <a:t>! (Мышление-речь)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1214422"/>
            <a:ext cx="4040188" cy="491174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Убирай </a:t>
            </a:r>
            <a:r>
              <a:rPr lang="ru-RU" dirty="0" smtClean="0"/>
              <a:t>из списка </a:t>
            </a:r>
            <a:r>
              <a:rPr lang="ru-RU" dirty="0" smtClean="0"/>
              <a:t>предмет, если: нельзя </a:t>
            </a:r>
            <a:r>
              <a:rPr lang="ru-RU" dirty="0" smtClean="0"/>
              <a:t>назвать словом </a:t>
            </a:r>
            <a:r>
              <a:rPr lang="ru-RU" b="1" dirty="0" smtClean="0"/>
              <a:t>крепкий</a:t>
            </a:r>
            <a:r>
              <a:rPr lang="ru-RU" dirty="0" smtClean="0"/>
              <a:t>, может </a:t>
            </a:r>
            <a:r>
              <a:rPr lang="ru-RU" dirty="0" smtClean="0"/>
              <a:t>быть </a:t>
            </a:r>
            <a:r>
              <a:rPr lang="ru-RU" b="1" dirty="0" smtClean="0"/>
              <a:t>жидким</a:t>
            </a:r>
            <a:r>
              <a:rPr lang="ru-RU" dirty="0" smtClean="0"/>
              <a:t>, его </a:t>
            </a:r>
            <a:r>
              <a:rPr lang="ru-RU" dirty="0" smtClean="0"/>
              <a:t>можно назвать </a:t>
            </a:r>
            <a:r>
              <a:rPr lang="ru-RU" b="1" dirty="0" smtClean="0"/>
              <a:t>бечёвкой</a:t>
            </a:r>
            <a:r>
              <a:rPr lang="ru-RU" dirty="0" smtClean="0"/>
              <a:t> или </a:t>
            </a:r>
            <a:r>
              <a:rPr lang="ru-RU" b="1" dirty="0" smtClean="0"/>
              <a:t>канатом</a:t>
            </a:r>
            <a:r>
              <a:rPr lang="ru-RU" dirty="0" smtClean="0"/>
              <a:t>, можно </a:t>
            </a:r>
            <a:r>
              <a:rPr lang="ru-RU" dirty="0" smtClean="0"/>
              <a:t>назвать словами </a:t>
            </a:r>
            <a:r>
              <a:rPr lang="ru-RU" b="1" dirty="0" smtClean="0"/>
              <a:t>молочный</a:t>
            </a:r>
            <a:r>
              <a:rPr lang="ru-RU" dirty="0" smtClean="0"/>
              <a:t> и </a:t>
            </a:r>
            <a:r>
              <a:rPr lang="ru-RU" b="1" dirty="0" smtClean="0"/>
              <a:t>коренной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142984"/>
            <a:ext cx="2254257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357694"/>
            <a:ext cx="1952572" cy="195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4071942"/>
            <a:ext cx="2643206" cy="2155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6" cstate="print"/>
          <a:srcRect l="8623" t="8042" r="8846" b="8041"/>
          <a:stretch>
            <a:fillRect/>
          </a:stretch>
        </p:blipFill>
        <p:spPr bwMode="auto">
          <a:xfrm>
            <a:off x="6572264" y="1428736"/>
            <a:ext cx="2174394" cy="207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284</Words>
  <PresentationFormat>Экран (4:3)</PresentationFormat>
  <Paragraphs>60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Развитие познавательной активности у обучающихся с ОВЗ</vt:lpstr>
      <vt:lpstr>Коррекция и развитие по структуре дефекта</vt:lpstr>
      <vt:lpstr>ВОСПРИЯТИЕ цвета и пространства с расположением предметов за цветными прямоугольниками</vt:lpstr>
      <vt:lpstr>Внимание и память</vt:lpstr>
      <vt:lpstr>Найди предметы! Посчитай!</vt:lpstr>
      <vt:lpstr>Что ты видишь на картинке? (с последующим запоминанием)</vt:lpstr>
      <vt:lpstr>Организация произвольности внимания</vt:lpstr>
      <vt:lpstr>ЛОГИКА и РЕЧЬ: Ёжик очень гостеприимный, но у него очень маленький домик. Поэтому он решил пригласить на чай того, в чьём названии нет буквы «Л». Кого позвал Ёжик на чай? </vt:lpstr>
      <vt:lpstr>Какой предмет останется? Запиши его название! (Мышление-речь) </vt:lpstr>
      <vt:lpstr>Рассмотри картинки, образуй от названия предметов наименования людей по роду деятельности. Какое из слов образовано не так, как остальные? </vt:lpstr>
      <vt:lpstr>Работа над речью, логикой и вниманием</vt:lpstr>
      <vt:lpstr>Угадай-ка!</vt:lpstr>
      <vt:lpstr>Угадай-ка!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познавательной активности у обучающихся с ОВЗ</dc:title>
  <cp:lastModifiedBy>Домчук</cp:lastModifiedBy>
  <cp:revision>23</cp:revision>
  <dcterms:modified xsi:type="dcterms:W3CDTF">2022-02-23T10:25:17Z</dcterms:modified>
</cp:coreProperties>
</file>