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5" r:id="rId10"/>
    <p:sldId id="266" r:id="rId11"/>
    <p:sldId id="264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16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AD92ABB-4633-4224-ACD2-176CE09EDA07}" type="doc">
      <dgm:prSet loTypeId="urn:microsoft.com/office/officeart/2005/8/layout/hList1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D50C6F9F-06D2-437E-99FA-60ABAE9D6417}">
      <dgm:prSet/>
      <dgm:spPr/>
      <dgm:t>
        <a:bodyPr/>
        <a:lstStyle/>
        <a:p>
          <a:r>
            <a:rPr lang="ru-RU" dirty="0" smtClean="0"/>
            <a:t>Избирательность познавательной деятельности</a:t>
          </a:r>
          <a:endParaRPr lang="ru-RU" dirty="0"/>
        </a:p>
      </dgm:t>
    </dgm:pt>
    <dgm:pt modelId="{0A2B3E53-3DD2-413B-85EE-4C29EDE6FCF0}" type="parTrans" cxnId="{33057DDD-94E1-402A-ABAC-5F05627AD79C}">
      <dgm:prSet/>
      <dgm:spPr/>
      <dgm:t>
        <a:bodyPr/>
        <a:lstStyle/>
        <a:p>
          <a:endParaRPr lang="ru-RU"/>
        </a:p>
      </dgm:t>
    </dgm:pt>
    <dgm:pt modelId="{2F028C0C-B4B7-4840-A60E-9929817D96D2}" type="sibTrans" cxnId="{33057DDD-94E1-402A-ABAC-5F05627AD79C}">
      <dgm:prSet/>
      <dgm:spPr/>
      <dgm:t>
        <a:bodyPr/>
        <a:lstStyle/>
        <a:p>
          <a:endParaRPr lang="ru-RU"/>
        </a:p>
      </dgm:t>
    </dgm:pt>
    <dgm:pt modelId="{62D09052-369D-48A1-8CA7-0EABD87F685A}">
      <dgm:prSet/>
      <dgm:spPr/>
      <dgm:t>
        <a:bodyPr/>
        <a:lstStyle/>
        <a:p>
          <a:r>
            <a:rPr lang="ru-RU" dirty="0" smtClean="0"/>
            <a:t>Контроль за собственным поведением </a:t>
          </a:r>
          <a:endParaRPr lang="ru-RU" dirty="0"/>
        </a:p>
      </dgm:t>
    </dgm:pt>
    <dgm:pt modelId="{E8C16DFA-DA3D-4BA3-88EF-A3D45491273C}" type="parTrans" cxnId="{D73B2BC0-678B-41C9-95DC-AB2221739262}">
      <dgm:prSet/>
      <dgm:spPr/>
      <dgm:t>
        <a:bodyPr/>
        <a:lstStyle/>
        <a:p>
          <a:endParaRPr lang="ru-RU"/>
        </a:p>
      </dgm:t>
    </dgm:pt>
    <dgm:pt modelId="{32A47776-2657-498D-BA2C-E6C0967BD7EB}" type="sibTrans" cxnId="{D73B2BC0-678B-41C9-95DC-AB2221739262}">
      <dgm:prSet/>
      <dgm:spPr/>
      <dgm:t>
        <a:bodyPr/>
        <a:lstStyle/>
        <a:p>
          <a:endParaRPr lang="ru-RU"/>
        </a:p>
      </dgm:t>
    </dgm:pt>
    <dgm:pt modelId="{ECFC0EAC-FF5E-4C04-A03E-1B5D98E88803}">
      <dgm:prSet/>
      <dgm:spPr/>
      <dgm:t>
        <a:bodyPr/>
        <a:lstStyle/>
        <a:p>
          <a:r>
            <a:rPr lang="ru-RU" dirty="0" smtClean="0"/>
            <a:t>Планирование собственной деятельности </a:t>
          </a:r>
          <a:endParaRPr lang="ru-RU" dirty="0"/>
        </a:p>
      </dgm:t>
    </dgm:pt>
    <dgm:pt modelId="{B9DC4B73-1A00-4CF9-BA0E-04F7F8681DCF}" type="parTrans" cxnId="{370B7DE6-FDAB-44E0-9339-2B386428A919}">
      <dgm:prSet/>
      <dgm:spPr/>
      <dgm:t>
        <a:bodyPr/>
        <a:lstStyle/>
        <a:p>
          <a:endParaRPr lang="ru-RU"/>
        </a:p>
      </dgm:t>
    </dgm:pt>
    <dgm:pt modelId="{AB06FF72-0B3F-4B04-9E96-4CED6EC9779E}" type="sibTrans" cxnId="{370B7DE6-FDAB-44E0-9339-2B386428A919}">
      <dgm:prSet/>
      <dgm:spPr/>
      <dgm:t>
        <a:bodyPr/>
        <a:lstStyle/>
        <a:p>
          <a:endParaRPr lang="ru-RU"/>
        </a:p>
      </dgm:t>
    </dgm:pt>
    <dgm:pt modelId="{AF84F31D-0F2E-4816-8912-61D3D20AA8A3}">
      <dgm:prSet/>
      <dgm:spPr/>
      <dgm:t>
        <a:bodyPr/>
        <a:lstStyle/>
        <a:p>
          <a:r>
            <a:rPr lang="ru-RU" dirty="0" smtClean="0"/>
            <a:t>Что мне нужно делать в первую очередь?</a:t>
          </a:r>
          <a:endParaRPr lang="ru-RU" dirty="0"/>
        </a:p>
      </dgm:t>
    </dgm:pt>
    <dgm:pt modelId="{3671203B-63AA-4CCA-83C7-AC5EA0F8D875}" type="parTrans" cxnId="{B922BF3B-AD57-4BD6-A434-851388980A20}">
      <dgm:prSet/>
      <dgm:spPr/>
      <dgm:t>
        <a:bodyPr/>
        <a:lstStyle/>
        <a:p>
          <a:endParaRPr lang="ru-RU"/>
        </a:p>
      </dgm:t>
    </dgm:pt>
    <dgm:pt modelId="{51106518-11D1-480D-8168-F803D8F2EC6E}" type="sibTrans" cxnId="{B922BF3B-AD57-4BD6-A434-851388980A20}">
      <dgm:prSet/>
      <dgm:spPr/>
      <dgm:t>
        <a:bodyPr/>
        <a:lstStyle/>
        <a:p>
          <a:endParaRPr lang="ru-RU"/>
        </a:p>
      </dgm:t>
    </dgm:pt>
    <dgm:pt modelId="{97C68436-5CBC-4776-90F0-583C691C32E2}">
      <dgm:prSet/>
      <dgm:spPr/>
      <dgm:t>
        <a:bodyPr/>
        <a:lstStyle/>
        <a:p>
          <a:r>
            <a:rPr lang="ru-RU" dirty="0" smtClean="0"/>
            <a:t>Как контролировать?</a:t>
          </a:r>
          <a:endParaRPr lang="ru-RU" dirty="0"/>
        </a:p>
      </dgm:t>
    </dgm:pt>
    <dgm:pt modelId="{11E1432C-35D2-4421-99F2-82ABB20ACC28}" type="parTrans" cxnId="{CBBF43F8-CACB-4EB8-854A-E8E2B7ADCC82}">
      <dgm:prSet/>
      <dgm:spPr/>
      <dgm:t>
        <a:bodyPr/>
        <a:lstStyle/>
        <a:p>
          <a:endParaRPr lang="ru-RU"/>
        </a:p>
      </dgm:t>
    </dgm:pt>
    <dgm:pt modelId="{79E492A4-2D3D-41EB-ADB3-C353368889D1}" type="sibTrans" cxnId="{CBBF43F8-CACB-4EB8-854A-E8E2B7ADCC82}">
      <dgm:prSet/>
      <dgm:spPr/>
      <dgm:t>
        <a:bodyPr/>
        <a:lstStyle/>
        <a:p>
          <a:endParaRPr lang="ru-RU"/>
        </a:p>
      </dgm:t>
    </dgm:pt>
    <dgm:pt modelId="{4DB7950D-5624-4320-8BF1-EE1F11EC9497}">
      <dgm:prSet/>
      <dgm:spPr/>
      <dgm:t>
        <a:bodyPr/>
        <a:lstStyle/>
        <a:p>
          <a:r>
            <a:rPr lang="ru-RU" dirty="0" smtClean="0"/>
            <a:t>Какие условия планирования?</a:t>
          </a:r>
          <a:endParaRPr lang="ru-RU" dirty="0"/>
        </a:p>
      </dgm:t>
    </dgm:pt>
    <dgm:pt modelId="{22A45533-3E4B-4998-A1A0-C6D3265D0647}" type="parTrans" cxnId="{CDDD6213-DCB3-4A74-B50F-EEDE283EB830}">
      <dgm:prSet/>
      <dgm:spPr/>
      <dgm:t>
        <a:bodyPr/>
        <a:lstStyle/>
        <a:p>
          <a:endParaRPr lang="ru-RU"/>
        </a:p>
      </dgm:t>
    </dgm:pt>
    <dgm:pt modelId="{77634EFE-EA2B-4D44-BA95-275717BCDE7B}" type="sibTrans" cxnId="{CDDD6213-DCB3-4A74-B50F-EEDE283EB830}">
      <dgm:prSet/>
      <dgm:spPr/>
      <dgm:t>
        <a:bodyPr/>
        <a:lstStyle/>
        <a:p>
          <a:endParaRPr lang="ru-RU"/>
        </a:p>
      </dgm:t>
    </dgm:pt>
    <dgm:pt modelId="{AE2E2BC8-2E6F-4E9F-97B8-0CF5A863EC41}" type="pres">
      <dgm:prSet presAssocID="{BAD92ABB-4633-4224-ACD2-176CE09EDA07}" presName="Name0" presStyleCnt="0">
        <dgm:presLayoutVars>
          <dgm:dir/>
          <dgm:animLvl val="lvl"/>
          <dgm:resizeHandles val="exact"/>
        </dgm:presLayoutVars>
      </dgm:prSet>
      <dgm:spPr/>
    </dgm:pt>
    <dgm:pt modelId="{62DD93B7-2882-4927-AAA0-8B6736120896}" type="pres">
      <dgm:prSet presAssocID="{D50C6F9F-06D2-437E-99FA-60ABAE9D6417}" presName="composite" presStyleCnt="0"/>
      <dgm:spPr/>
    </dgm:pt>
    <dgm:pt modelId="{7EBD2003-CF01-4071-8084-03BBE3F97D49}" type="pres">
      <dgm:prSet presAssocID="{D50C6F9F-06D2-437E-99FA-60ABAE9D6417}" presName="parTx" presStyleLbl="alignNode1" presStyleIdx="0" presStyleCnt="3" custScaleY="165328">
        <dgm:presLayoutVars>
          <dgm:chMax val="0"/>
          <dgm:chPref val="0"/>
          <dgm:bulletEnabled val="1"/>
        </dgm:presLayoutVars>
      </dgm:prSet>
      <dgm:spPr/>
    </dgm:pt>
    <dgm:pt modelId="{BEC6DB83-DCDD-4A41-98FA-6D69827A17B4}" type="pres">
      <dgm:prSet presAssocID="{D50C6F9F-06D2-437E-99FA-60ABAE9D6417}" presName="desTx" presStyleLbl="alignAccFollowNode1" presStyleIdx="0" presStyleCnt="3" custLinFactNeighborX="2655" custLinFactNeighborY="85974">
        <dgm:presLayoutVars>
          <dgm:bulletEnabled val="1"/>
        </dgm:presLayoutVars>
      </dgm:prSet>
      <dgm:spPr/>
    </dgm:pt>
    <dgm:pt modelId="{8C08196A-79A3-4C8F-B388-50F4A87520F1}" type="pres">
      <dgm:prSet presAssocID="{2F028C0C-B4B7-4840-A60E-9929817D96D2}" presName="space" presStyleCnt="0"/>
      <dgm:spPr/>
    </dgm:pt>
    <dgm:pt modelId="{10565EA2-CA4F-44D8-A8EE-6B718AC0800C}" type="pres">
      <dgm:prSet presAssocID="{62D09052-369D-48A1-8CA7-0EABD87F685A}" presName="composite" presStyleCnt="0"/>
      <dgm:spPr/>
    </dgm:pt>
    <dgm:pt modelId="{75E05A82-5C28-4946-8412-40951EE6F83C}" type="pres">
      <dgm:prSet presAssocID="{62D09052-369D-48A1-8CA7-0EABD87F685A}" presName="parTx" presStyleLbl="alignNode1" presStyleIdx="1" presStyleCnt="3" custScaleY="171257">
        <dgm:presLayoutVars>
          <dgm:chMax val="0"/>
          <dgm:chPref val="0"/>
          <dgm:bulletEnabled val="1"/>
        </dgm:presLayoutVars>
      </dgm:prSet>
      <dgm:spPr/>
    </dgm:pt>
    <dgm:pt modelId="{05575F2C-B81C-40A5-BFCF-D00B621AB9F9}" type="pres">
      <dgm:prSet presAssocID="{62D09052-369D-48A1-8CA7-0EABD87F685A}" presName="desTx" presStyleLbl="alignAccFollowNode1" presStyleIdx="1" presStyleCnt="3" custLinFactNeighborX="-9298" custLinFactNeighborY="84274">
        <dgm:presLayoutVars>
          <dgm:bulletEnabled val="1"/>
        </dgm:presLayoutVars>
      </dgm:prSet>
      <dgm:spPr/>
    </dgm:pt>
    <dgm:pt modelId="{7BC18F11-12AF-49C5-B62D-2FE3ACB79CBD}" type="pres">
      <dgm:prSet presAssocID="{32A47776-2657-498D-BA2C-E6C0967BD7EB}" presName="space" presStyleCnt="0"/>
      <dgm:spPr/>
    </dgm:pt>
    <dgm:pt modelId="{AF29CED6-7B41-4C0A-88F5-1C2DF92AB012}" type="pres">
      <dgm:prSet presAssocID="{ECFC0EAC-FF5E-4C04-A03E-1B5D98E88803}" presName="composite" presStyleCnt="0"/>
      <dgm:spPr/>
    </dgm:pt>
    <dgm:pt modelId="{9A097FE0-5F16-4D43-BBF4-803900A7E321}" type="pres">
      <dgm:prSet presAssocID="{ECFC0EAC-FF5E-4C04-A03E-1B5D98E88803}" presName="parTx" presStyleLbl="alignNode1" presStyleIdx="2" presStyleCnt="3" custScaleY="164334">
        <dgm:presLayoutVars>
          <dgm:chMax val="0"/>
          <dgm:chPref val="0"/>
          <dgm:bulletEnabled val="1"/>
        </dgm:presLayoutVars>
      </dgm:prSet>
      <dgm:spPr/>
    </dgm:pt>
    <dgm:pt modelId="{47834328-924D-417A-A787-5AEA2FBF225F}" type="pres">
      <dgm:prSet presAssocID="{ECFC0EAC-FF5E-4C04-A03E-1B5D98E88803}" presName="desTx" presStyleLbl="alignAccFollowNode1" presStyleIdx="2" presStyleCnt="3" custLinFactNeighborX="-1944" custLinFactNeighborY="9439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922BF3B-AD57-4BD6-A434-851388980A20}" srcId="{D50C6F9F-06D2-437E-99FA-60ABAE9D6417}" destId="{AF84F31D-0F2E-4816-8912-61D3D20AA8A3}" srcOrd="0" destOrd="0" parTransId="{3671203B-63AA-4CCA-83C7-AC5EA0F8D875}" sibTransId="{51106518-11D1-480D-8168-F803D8F2EC6E}"/>
    <dgm:cxn modelId="{3F5FF5E7-62F5-4BBC-B72E-B9150AB0D7D1}" type="presOf" srcId="{D50C6F9F-06D2-437E-99FA-60ABAE9D6417}" destId="{7EBD2003-CF01-4071-8084-03BBE3F97D49}" srcOrd="0" destOrd="0" presId="urn:microsoft.com/office/officeart/2005/8/layout/hList1"/>
    <dgm:cxn modelId="{A2DC6DBC-70AF-4F64-9FB2-8067A504F3F7}" type="presOf" srcId="{4DB7950D-5624-4320-8BF1-EE1F11EC9497}" destId="{47834328-924D-417A-A787-5AEA2FBF225F}" srcOrd="0" destOrd="0" presId="urn:microsoft.com/office/officeart/2005/8/layout/hList1"/>
    <dgm:cxn modelId="{30494660-CD59-4BF8-9AC4-838FE5422166}" type="presOf" srcId="{AF84F31D-0F2E-4816-8912-61D3D20AA8A3}" destId="{BEC6DB83-DCDD-4A41-98FA-6D69827A17B4}" srcOrd="0" destOrd="0" presId="urn:microsoft.com/office/officeart/2005/8/layout/hList1"/>
    <dgm:cxn modelId="{D73B2BC0-678B-41C9-95DC-AB2221739262}" srcId="{BAD92ABB-4633-4224-ACD2-176CE09EDA07}" destId="{62D09052-369D-48A1-8CA7-0EABD87F685A}" srcOrd="1" destOrd="0" parTransId="{E8C16DFA-DA3D-4BA3-88EF-A3D45491273C}" sibTransId="{32A47776-2657-498D-BA2C-E6C0967BD7EB}"/>
    <dgm:cxn modelId="{0E003094-52CF-4338-BC37-C093D6F04DD2}" type="presOf" srcId="{97C68436-5CBC-4776-90F0-583C691C32E2}" destId="{05575F2C-B81C-40A5-BFCF-D00B621AB9F9}" srcOrd="0" destOrd="0" presId="urn:microsoft.com/office/officeart/2005/8/layout/hList1"/>
    <dgm:cxn modelId="{33057DDD-94E1-402A-ABAC-5F05627AD79C}" srcId="{BAD92ABB-4633-4224-ACD2-176CE09EDA07}" destId="{D50C6F9F-06D2-437E-99FA-60ABAE9D6417}" srcOrd="0" destOrd="0" parTransId="{0A2B3E53-3DD2-413B-85EE-4C29EDE6FCF0}" sibTransId="{2F028C0C-B4B7-4840-A60E-9929817D96D2}"/>
    <dgm:cxn modelId="{219EA040-2DFB-4A10-B705-87F34A144BBA}" type="presOf" srcId="{ECFC0EAC-FF5E-4C04-A03E-1B5D98E88803}" destId="{9A097FE0-5F16-4D43-BBF4-803900A7E321}" srcOrd="0" destOrd="0" presId="urn:microsoft.com/office/officeart/2005/8/layout/hList1"/>
    <dgm:cxn modelId="{CBBF43F8-CACB-4EB8-854A-E8E2B7ADCC82}" srcId="{62D09052-369D-48A1-8CA7-0EABD87F685A}" destId="{97C68436-5CBC-4776-90F0-583C691C32E2}" srcOrd="0" destOrd="0" parTransId="{11E1432C-35D2-4421-99F2-82ABB20ACC28}" sibTransId="{79E492A4-2D3D-41EB-ADB3-C353368889D1}"/>
    <dgm:cxn modelId="{CDDD6213-DCB3-4A74-B50F-EEDE283EB830}" srcId="{ECFC0EAC-FF5E-4C04-A03E-1B5D98E88803}" destId="{4DB7950D-5624-4320-8BF1-EE1F11EC9497}" srcOrd="0" destOrd="0" parTransId="{22A45533-3E4B-4998-A1A0-C6D3265D0647}" sibTransId="{77634EFE-EA2B-4D44-BA95-275717BCDE7B}"/>
    <dgm:cxn modelId="{370B7DE6-FDAB-44E0-9339-2B386428A919}" srcId="{BAD92ABB-4633-4224-ACD2-176CE09EDA07}" destId="{ECFC0EAC-FF5E-4C04-A03E-1B5D98E88803}" srcOrd="2" destOrd="0" parTransId="{B9DC4B73-1A00-4CF9-BA0E-04F7F8681DCF}" sibTransId="{AB06FF72-0B3F-4B04-9E96-4CED6EC9779E}"/>
    <dgm:cxn modelId="{CC163404-F5A9-4167-98FF-005ED017FAB7}" type="presOf" srcId="{62D09052-369D-48A1-8CA7-0EABD87F685A}" destId="{75E05A82-5C28-4946-8412-40951EE6F83C}" srcOrd="0" destOrd="0" presId="urn:microsoft.com/office/officeart/2005/8/layout/hList1"/>
    <dgm:cxn modelId="{B8126E47-044F-4905-B6ED-D96C53F73CA9}" type="presOf" srcId="{BAD92ABB-4633-4224-ACD2-176CE09EDA07}" destId="{AE2E2BC8-2E6F-4E9F-97B8-0CF5A863EC41}" srcOrd="0" destOrd="0" presId="urn:microsoft.com/office/officeart/2005/8/layout/hList1"/>
    <dgm:cxn modelId="{9A91372F-F578-4E1F-8FE2-667410F35B4C}" type="presParOf" srcId="{AE2E2BC8-2E6F-4E9F-97B8-0CF5A863EC41}" destId="{62DD93B7-2882-4927-AAA0-8B6736120896}" srcOrd="0" destOrd="0" presId="urn:microsoft.com/office/officeart/2005/8/layout/hList1"/>
    <dgm:cxn modelId="{8554BDB2-30FB-4B77-91FD-8C35E79F8632}" type="presParOf" srcId="{62DD93B7-2882-4927-AAA0-8B6736120896}" destId="{7EBD2003-CF01-4071-8084-03BBE3F97D49}" srcOrd="0" destOrd="0" presId="urn:microsoft.com/office/officeart/2005/8/layout/hList1"/>
    <dgm:cxn modelId="{2EF7FBE7-5FB3-4327-B143-7EB1DB26AED0}" type="presParOf" srcId="{62DD93B7-2882-4927-AAA0-8B6736120896}" destId="{BEC6DB83-DCDD-4A41-98FA-6D69827A17B4}" srcOrd="1" destOrd="0" presId="urn:microsoft.com/office/officeart/2005/8/layout/hList1"/>
    <dgm:cxn modelId="{2A69DE2D-EF4E-46AB-9B4C-46E83EECF5BC}" type="presParOf" srcId="{AE2E2BC8-2E6F-4E9F-97B8-0CF5A863EC41}" destId="{8C08196A-79A3-4C8F-B388-50F4A87520F1}" srcOrd="1" destOrd="0" presId="urn:microsoft.com/office/officeart/2005/8/layout/hList1"/>
    <dgm:cxn modelId="{2FB3DE8A-723F-40DC-B232-64A63B9C4871}" type="presParOf" srcId="{AE2E2BC8-2E6F-4E9F-97B8-0CF5A863EC41}" destId="{10565EA2-CA4F-44D8-A8EE-6B718AC0800C}" srcOrd="2" destOrd="0" presId="urn:microsoft.com/office/officeart/2005/8/layout/hList1"/>
    <dgm:cxn modelId="{4B85C206-6172-4E97-AB92-DF3FD91BE85F}" type="presParOf" srcId="{10565EA2-CA4F-44D8-A8EE-6B718AC0800C}" destId="{75E05A82-5C28-4946-8412-40951EE6F83C}" srcOrd="0" destOrd="0" presId="urn:microsoft.com/office/officeart/2005/8/layout/hList1"/>
    <dgm:cxn modelId="{C23DD5FA-0344-4C8F-B118-A0239731DC34}" type="presParOf" srcId="{10565EA2-CA4F-44D8-A8EE-6B718AC0800C}" destId="{05575F2C-B81C-40A5-BFCF-D00B621AB9F9}" srcOrd="1" destOrd="0" presId="urn:microsoft.com/office/officeart/2005/8/layout/hList1"/>
    <dgm:cxn modelId="{0AF485C9-85B2-4948-BAFA-0DF116149B04}" type="presParOf" srcId="{AE2E2BC8-2E6F-4E9F-97B8-0CF5A863EC41}" destId="{7BC18F11-12AF-49C5-B62D-2FE3ACB79CBD}" srcOrd="3" destOrd="0" presId="urn:microsoft.com/office/officeart/2005/8/layout/hList1"/>
    <dgm:cxn modelId="{347EE141-3900-4BDE-ABB6-0A76F069EBC0}" type="presParOf" srcId="{AE2E2BC8-2E6F-4E9F-97B8-0CF5A863EC41}" destId="{AF29CED6-7B41-4C0A-88F5-1C2DF92AB012}" srcOrd="4" destOrd="0" presId="urn:microsoft.com/office/officeart/2005/8/layout/hList1"/>
    <dgm:cxn modelId="{5D365EE9-CC74-49E8-AE7F-87F9223DA527}" type="presParOf" srcId="{AF29CED6-7B41-4C0A-88F5-1C2DF92AB012}" destId="{9A097FE0-5F16-4D43-BBF4-803900A7E321}" srcOrd="0" destOrd="0" presId="urn:microsoft.com/office/officeart/2005/8/layout/hList1"/>
    <dgm:cxn modelId="{6ACBAA18-FF2E-40C3-82CF-69365A61DCE9}" type="presParOf" srcId="{AF29CED6-7B41-4C0A-88F5-1C2DF92AB012}" destId="{47834328-924D-417A-A787-5AEA2FBF225F}" srcOrd="1" destOrd="0" presId="urn:microsoft.com/office/officeart/2005/8/layout/hList1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20.02.2022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20.02.2022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20.02.2022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20.02.2022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4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14282" y="857232"/>
            <a:ext cx="3857652" cy="3214710"/>
          </a:xfrm>
        </p:spPr>
        <p:txBody>
          <a:bodyPr>
            <a:noAutofit/>
          </a:bodyPr>
          <a:lstStyle/>
          <a:p>
            <a:r>
              <a:rPr lang="ru-RU" sz="3200" dirty="0" smtClean="0">
                <a:latin typeface="Arial Black" pitchFamily="34" charset="0"/>
              </a:rPr>
              <a:t>Использование психотехник для развития психических функции у детей с ОВЗ</a:t>
            </a:r>
            <a:endParaRPr lang="ru-RU" sz="3200" dirty="0">
              <a:latin typeface="Arial Black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714876" y="2643182"/>
            <a:ext cx="3643338" cy="3500462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6248" y="642918"/>
            <a:ext cx="4572032" cy="58579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Игра «Хлопки»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Педагог 1 раз хлопает – ребенок 2 раз в ответ</a:t>
            </a:r>
          </a:p>
          <a:p>
            <a:r>
              <a:rPr lang="ru-RU" dirty="0" smtClean="0"/>
              <a:t>И (или) Педагог показывает 1  палец – ребенок в ответ 2 раза</a:t>
            </a:r>
          </a:p>
          <a:p>
            <a:r>
              <a:rPr lang="ru-RU" dirty="0" smtClean="0"/>
              <a:t>И (или) Педагог поднимает зеленый мячик – ребенок поднимает в ответ из 2 цветных мячиков зеленый (затем усложнение со сменой цвета мячика)</a:t>
            </a:r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642910" y="142852"/>
            <a:ext cx="7677691" cy="60007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14283" y="285728"/>
            <a:ext cx="8786874" cy="61436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001156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214290"/>
            <a:ext cx="9001155" cy="6643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547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Зрительный и речевой контроль</a:t>
            </a:r>
            <a:br>
              <a:rPr lang="ru-RU" dirty="0" smtClean="0"/>
            </a:br>
            <a:r>
              <a:rPr lang="ru-RU" dirty="0" smtClean="0"/>
              <a:t>(далее по принципу паровозика)</a:t>
            </a:r>
            <a:endParaRPr lang="ru-RU" dirty="0"/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928662" y="1428736"/>
            <a:ext cx="7500989" cy="52149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«ДОМИК», «Рыбка», «Башенка» и т.п.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ru-RU" dirty="0" smtClean="0"/>
              <a:t>Передача информации и сличение рисунков</a:t>
            </a:r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9220" name="Picture 4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472" y="2928934"/>
            <a:ext cx="4038600" cy="2861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221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86380" y="1428736"/>
            <a:ext cx="3000397" cy="24288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223" name="Picture 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14810" y="3857628"/>
            <a:ext cx="3498828" cy="27461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Эмоциональный контроль </a:t>
            </a:r>
            <a:r>
              <a:rPr lang="ru-RU" dirty="0" smtClean="0"/>
              <a:t>(снижение импульсивности)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ru-RU" dirty="0" smtClean="0"/>
              <a:t>«Речка-берег»</a:t>
            </a:r>
          </a:p>
          <a:p>
            <a:r>
              <a:rPr lang="ru-RU" dirty="0" smtClean="0"/>
              <a:t>(по команде шагаем в речку и при смене команды на берег)</a:t>
            </a:r>
          </a:p>
          <a:p>
            <a:r>
              <a:rPr lang="ru-RU" dirty="0" smtClean="0"/>
              <a:t>Затем по принципу конфликта (речка,  педагог на берегу и наоборот!!!)</a:t>
            </a:r>
            <a:endParaRPr lang="ru-RU" dirty="0"/>
          </a:p>
        </p:txBody>
      </p:sp>
      <p:pic>
        <p:nvPicPr>
          <p:cNvPr id="10242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357686" y="1428736"/>
            <a:ext cx="4329114" cy="4286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«Блины»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ru-RU" sz="4400" dirty="0" smtClean="0"/>
              <a:t>Мама нам печет блины, очень вкусные они!</a:t>
            </a:r>
            <a:endParaRPr lang="ru-RU" sz="4400" dirty="0"/>
          </a:p>
        </p:txBody>
      </p:sp>
      <p:pic>
        <p:nvPicPr>
          <p:cNvPr id="11266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500562" y="1285860"/>
            <a:ext cx="4101787" cy="48403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214678" y="1428736"/>
            <a:ext cx="5715040" cy="25773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«Камушки-заборчики-солнышки»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328982" cy="4525963"/>
          </a:xfrm>
        </p:spPr>
        <p:txBody>
          <a:bodyPr/>
          <a:lstStyle/>
          <a:p>
            <a:r>
              <a:rPr lang="ru-RU" dirty="0" smtClean="0"/>
              <a:t>По команде делать упражнение на внимание (педагог специально запутывает детей)</a:t>
            </a: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Arial Black" pitchFamily="34" charset="0"/>
              </a:rPr>
              <a:t>Регуляторные функции</a:t>
            </a:r>
            <a:endParaRPr lang="ru-RU" dirty="0">
              <a:latin typeface="Arial Black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285984" y="1285860"/>
            <a:ext cx="5286412" cy="7143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Управляющие функции обеспечивают: </a:t>
            </a:r>
            <a:endParaRPr lang="ru-RU" sz="2400" b="1" dirty="0"/>
          </a:p>
        </p:txBody>
      </p:sp>
      <p:sp>
        <p:nvSpPr>
          <p:cNvPr id="5" name="Овал 4"/>
          <p:cNvSpPr/>
          <p:nvPr/>
        </p:nvSpPr>
        <p:spPr>
          <a:xfrm>
            <a:off x="0" y="2143116"/>
            <a:ext cx="4714876" cy="134302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None/>
            </a:pPr>
            <a:r>
              <a:rPr lang="ru-RU" sz="2800" b="1" dirty="0" smtClean="0">
                <a:latin typeface="Arial Black" pitchFamily="34" charset="0"/>
              </a:rPr>
              <a:t>Познавательные процессы</a:t>
            </a:r>
            <a:endParaRPr lang="ru-RU" sz="2800" b="1" dirty="0">
              <a:latin typeface="Arial Black" pitchFamily="34" charset="0"/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571472" y="3714752"/>
            <a:ext cx="4500594" cy="112871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latin typeface="Arial Black" pitchFamily="34" charset="0"/>
              </a:rPr>
              <a:t>Двигательный контроль </a:t>
            </a:r>
            <a:endParaRPr lang="ru-RU" sz="3200" dirty="0">
              <a:latin typeface="Arial Black" pitchFamily="34" charset="0"/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4143372" y="4572008"/>
            <a:ext cx="4643470" cy="120015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latin typeface="Arial Black" pitchFamily="34" charset="0"/>
              </a:rPr>
              <a:t>Эмоциональные процессы </a:t>
            </a:r>
            <a:endParaRPr lang="ru-RU" sz="2800" b="1" dirty="0">
              <a:latin typeface="Arial Black" pitchFamily="34" charset="0"/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4572000" y="2500306"/>
            <a:ext cx="4214842" cy="142876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latin typeface="Arial Black" pitchFamily="34" charset="0"/>
              </a:rPr>
              <a:t>Речевые процессы</a:t>
            </a:r>
            <a:endParaRPr lang="ru-RU" sz="3200" dirty="0">
              <a:latin typeface="Arial Black" pitchFamily="34" charset="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Кулчок-ребро-ладонь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429256" y="1600200"/>
            <a:ext cx="3257544" cy="4525963"/>
          </a:xfrm>
        </p:spPr>
        <p:txBody>
          <a:bodyPr/>
          <a:lstStyle/>
          <a:p>
            <a:r>
              <a:rPr lang="ru-RU" dirty="0" smtClean="0"/>
              <a:t>Со сменой позиции!</a:t>
            </a:r>
            <a:endParaRPr lang="ru-RU" dirty="0"/>
          </a:p>
        </p:txBody>
      </p:sp>
      <p:pic>
        <p:nvPicPr>
          <p:cNvPr id="13314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1571612"/>
            <a:ext cx="5429256" cy="31230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«Губки»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ru-RU" dirty="0" smtClean="0"/>
              <a:t>Левой рукой сжимаем, а правой рукой – трем. </a:t>
            </a:r>
          </a:p>
          <a:p>
            <a:r>
              <a:rPr lang="ru-RU" dirty="0" smtClean="0"/>
              <a:t>Затем смена позиции!</a:t>
            </a:r>
            <a:endParaRPr lang="ru-RU" dirty="0"/>
          </a:p>
        </p:txBody>
      </p:sp>
      <p:pic>
        <p:nvPicPr>
          <p:cNvPr id="14340" name="Picture 4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429124" y="1428736"/>
            <a:ext cx="4214841" cy="45005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«Колодец», «Рыба» и т.п.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043230" cy="4525963"/>
          </a:xfrm>
        </p:spPr>
        <p:txBody>
          <a:bodyPr/>
          <a:lstStyle/>
          <a:p>
            <a:r>
              <a:rPr lang="ru-RU" b="1" dirty="0" smtClean="0"/>
              <a:t>Изолированные движения конкретными  пальцами!</a:t>
            </a:r>
            <a:endParaRPr lang="ru-RU" b="1" dirty="0"/>
          </a:p>
        </p:txBody>
      </p:sp>
      <p:pic>
        <p:nvPicPr>
          <p:cNvPr id="15362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571868" y="1714488"/>
            <a:ext cx="4681542" cy="37630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214290"/>
            <a:ext cx="8858280" cy="63579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6908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latin typeface="Arial Black" pitchFamily="34" charset="0"/>
              </a:rPr>
              <a:t>Развитие процессов регуляции </a:t>
            </a:r>
            <a:endParaRPr lang="ru-RU" b="1" dirty="0">
              <a:latin typeface="Arial Black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</p:txBody>
      </p:sp>
      <p:graphicFrame>
        <p:nvGraphicFramePr>
          <p:cNvPr id="4" name="Схема 3"/>
          <p:cNvGraphicFramePr/>
          <p:nvPr/>
        </p:nvGraphicFramePr>
        <p:xfrm>
          <a:off x="357158" y="1285860"/>
          <a:ext cx="8501122" cy="41751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FF0000"/>
                </a:solidFill>
                <a:latin typeface="Arial Black" pitchFamily="34" charset="0"/>
              </a:rPr>
              <a:t>Движение как основа развития</a:t>
            </a:r>
            <a:endParaRPr lang="ru-RU" dirty="0">
              <a:solidFill>
                <a:srgbClr val="FF0000"/>
              </a:solidFill>
              <a:latin typeface="Arial Black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Овал 3"/>
          <p:cNvSpPr/>
          <p:nvPr/>
        </p:nvSpPr>
        <p:spPr>
          <a:xfrm>
            <a:off x="2786050" y="1643050"/>
            <a:ext cx="3214710" cy="1643074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/>
              <a:t>ДВИЖЕНИЕ</a:t>
            </a:r>
            <a:endParaRPr lang="ru-RU" sz="3200" b="1" dirty="0"/>
          </a:p>
        </p:txBody>
      </p:sp>
      <p:cxnSp>
        <p:nvCxnSpPr>
          <p:cNvPr id="6" name="Прямая со стрелкой 5"/>
          <p:cNvCxnSpPr/>
          <p:nvPr/>
        </p:nvCxnSpPr>
        <p:spPr>
          <a:xfrm>
            <a:off x="5929322" y="3143248"/>
            <a:ext cx="1143008" cy="85725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/>
          <p:nvPr/>
        </p:nvCxnSpPr>
        <p:spPr>
          <a:xfrm rot="10800000" flipV="1">
            <a:off x="1785918" y="3143248"/>
            <a:ext cx="1260000" cy="78581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Прямоугольник 9"/>
          <p:cNvSpPr/>
          <p:nvPr/>
        </p:nvSpPr>
        <p:spPr>
          <a:xfrm>
            <a:off x="857224" y="4071942"/>
            <a:ext cx="2928958" cy="10001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latin typeface="Arial Black" pitchFamily="34" charset="0"/>
              </a:rPr>
              <a:t>АДАПТИВНОСТЬ </a:t>
            </a:r>
            <a:endParaRPr lang="ru-RU" sz="2000" dirty="0">
              <a:latin typeface="Arial Black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5357818" y="4071942"/>
            <a:ext cx="3000396" cy="92869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latin typeface="Arial Black" pitchFamily="34" charset="0"/>
              </a:rPr>
              <a:t>экономичность</a:t>
            </a:r>
            <a:endParaRPr lang="ru-RU" sz="2400" dirty="0">
              <a:latin typeface="Arial Black" pitchFamily="34" charset="0"/>
            </a:endParaRPr>
          </a:p>
        </p:txBody>
      </p:sp>
      <p:sp>
        <p:nvSpPr>
          <p:cNvPr id="14" name="Выноска со стрелкой вверх 13"/>
          <p:cNvSpPr/>
          <p:nvPr/>
        </p:nvSpPr>
        <p:spPr>
          <a:xfrm>
            <a:off x="2214546" y="5143512"/>
            <a:ext cx="4857784" cy="1428760"/>
          </a:xfrm>
          <a:prstGeom prst="upArrowCallou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latin typeface="Arial Black" pitchFamily="34" charset="0"/>
              </a:rPr>
              <a:t>ПСИХОМОТОРНОЕ РАЗВИТИЕ</a:t>
            </a:r>
            <a:endParaRPr lang="ru-RU" sz="2400" b="1" dirty="0">
              <a:latin typeface="Arial Black" pitchFamily="34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 err="1" smtClean="0">
                <a:solidFill>
                  <a:srgbClr val="FF0000"/>
                </a:solidFill>
              </a:rPr>
              <a:t>Синкинезии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Овал 3"/>
          <p:cNvSpPr/>
          <p:nvPr/>
        </p:nvSpPr>
        <p:spPr>
          <a:xfrm>
            <a:off x="2928926" y="2714620"/>
            <a:ext cx="2271722" cy="18430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СИНКИНЕЗИИ</a:t>
            </a:r>
            <a:endParaRPr lang="ru-RU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85720" y="1500174"/>
            <a:ext cx="3000396" cy="785818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err="1" smtClean="0">
                <a:latin typeface="Arial Black" pitchFamily="34" charset="0"/>
              </a:rPr>
              <a:t>Содружественные</a:t>
            </a:r>
            <a:r>
              <a:rPr lang="ru-RU" sz="2000" dirty="0" smtClean="0">
                <a:latin typeface="Arial Black" pitchFamily="34" charset="0"/>
              </a:rPr>
              <a:t> движения</a:t>
            </a:r>
            <a:endParaRPr lang="ru-RU" sz="2000" dirty="0">
              <a:latin typeface="Arial Black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572132" y="1643050"/>
            <a:ext cx="3429024" cy="857256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latin typeface="Arial Black" pitchFamily="34" charset="0"/>
              </a:rPr>
              <a:t>Несамостоятельность движений</a:t>
            </a:r>
            <a:endParaRPr lang="ru-RU" sz="2000" dirty="0">
              <a:latin typeface="Arial Black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643570" y="3357562"/>
            <a:ext cx="3286116" cy="785818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latin typeface="Arial Black" pitchFamily="34" charset="0"/>
              </a:rPr>
              <a:t>Трудности торможения</a:t>
            </a:r>
            <a:endParaRPr lang="ru-RU" sz="2000" dirty="0">
              <a:latin typeface="Arial Black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500694" y="5000636"/>
            <a:ext cx="3143272" cy="857256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latin typeface="Arial Black" pitchFamily="34" charset="0"/>
              </a:rPr>
              <a:t>Нарушение избирательности</a:t>
            </a:r>
            <a:endParaRPr lang="ru-RU" sz="2000" dirty="0">
              <a:latin typeface="Arial Black" pitchFamily="34" charset="0"/>
            </a:endParaRPr>
          </a:p>
        </p:txBody>
      </p:sp>
      <p:cxnSp>
        <p:nvCxnSpPr>
          <p:cNvPr id="12" name="Соединительная линия уступом 11"/>
          <p:cNvCxnSpPr/>
          <p:nvPr/>
        </p:nvCxnSpPr>
        <p:spPr>
          <a:xfrm>
            <a:off x="1785918" y="2285992"/>
            <a:ext cx="1143008" cy="1071570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Соединительная линия уступом 13"/>
          <p:cNvCxnSpPr>
            <a:endCxn id="4" idx="7"/>
          </p:cNvCxnSpPr>
          <p:nvPr/>
        </p:nvCxnSpPr>
        <p:spPr>
          <a:xfrm rot="5400000">
            <a:off x="4763619" y="2247459"/>
            <a:ext cx="841419" cy="632732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hape 15"/>
          <p:cNvCxnSpPr>
            <a:endCxn id="4" idx="5"/>
          </p:cNvCxnSpPr>
          <p:nvPr/>
        </p:nvCxnSpPr>
        <p:spPr>
          <a:xfrm rot="10800000" flipV="1">
            <a:off x="4867962" y="4214817"/>
            <a:ext cx="918484" cy="72981"/>
          </a:xfrm>
          <a:prstGeom prst="bentConnector4">
            <a:avLst>
              <a:gd name="adj1" fmla="val 31889"/>
              <a:gd name="adj2" fmla="val 783075"/>
            </a:avLst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Соединительная линия уступом 17"/>
          <p:cNvCxnSpPr/>
          <p:nvPr/>
        </p:nvCxnSpPr>
        <p:spPr>
          <a:xfrm rot="16200000" flipV="1">
            <a:off x="4393405" y="4607727"/>
            <a:ext cx="1071570" cy="1000132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Характеристика </a:t>
            </a:r>
            <a:r>
              <a:rPr lang="ru-RU" dirty="0" err="1" smtClean="0"/>
              <a:t>синкинезий</a:t>
            </a:r>
            <a:endParaRPr lang="ru-RU" dirty="0"/>
          </a:p>
        </p:txBody>
      </p:sp>
      <p:pic>
        <p:nvPicPr>
          <p:cNvPr id="2052" name="Picture 4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 bwMode="auto">
          <a:xfrm>
            <a:off x="5715008" y="2143116"/>
            <a:ext cx="2495568" cy="2299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9" name="Picture 11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 bwMode="auto">
          <a:xfrm>
            <a:off x="357158" y="2143116"/>
            <a:ext cx="4038600" cy="24020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6" name="Прямоугольник 15"/>
          <p:cNvSpPr/>
          <p:nvPr/>
        </p:nvSpPr>
        <p:spPr>
          <a:xfrm>
            <a:off x="642910" y="5075462"/>
            <a:ext cx="350046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При нормальном развитии полностью исчезает к 10-12 годам </a:t>
            </a:r>
            <a:endParaRPr lang="ru-RU" b="1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5500694" y="5143512"/>
            <a:ext cx="257176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Грубых </a:t>
            </a:r>
            <a:r>
              <a:rPr lang="ru-RU" b="1" dirty="0" err="1" smtClean="0"/>
              <a:t>синкинезий</a:t>
            </a:r>
            <a:r>
              <a:rPr lang="ru-RU" b="1" dirty="0" smtClean="0"/>
              <a:t> нет уже к 5 годам</a:t>
            </a:r>
            <a:endParaRPr lang="ru-RU" b="1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928662" y="1500174"/>
            <a:ext cx="2428892" cy="57150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ГОРИЗОНТАЛЬНЫЕ ЗЕРКАЛЬНЫЕ</a:t>
            </a:r>
            <a:endParaRPr lang="ru-RU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5786446" y="1500174"/>
            <a:ext cx="2428892" cy="50006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ВЕРТИКАЛЬНЫЕ ОСЕВЫЕ</a:t>
            </a:r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latin typeface="Arial Black" pitchFamily="34" charset="0"/>
              </a:rPr>
              <a:t>Упражнения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(логика использования)</a:t>
            </a:r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Овал 6"/>
          <p:cNvSpPr/>
          <p:nvPr/>
        </p:nvSpPr>
        <p:spPr>
          <a:xfrm>
            <a:off x="1214414" y="2857496"/>
            <a:ext cx="1785950" cy="1643074"/>
          </a:xfrm>
          <a:prstGeom prst="ellipse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Arial Black" pitchFamily="34" charset="0"/>
              </a:rPr>
              <a:t>ЛИЦО</a:t>
            </a:r>
            <a:endParaRPr lang="ru-RU" b="1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10" name="Овал 9"/>
          <p:cNvSpPr/>
          <p:nvPr/>
        </p:nvSpPr>
        <p:spPr>
          <a:xfrm>
            <a:off x="5929322" y="1643050"/>
            <a:ext cx="1785950" cy="1643074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solidFill>
                  <a:srgbClr val="FF0000"/>
                </a:solidFill>
                <a:latin typeface="Arial Black" pitchFamily="34" charset="0"/>
              </a:rPr>
              <a:t>ноги</a:t>
            </a:r>
            <a:endParaRPr lang="ru-RU" sz="3200" dirty="0">
              <a:solidFill>
                <a:srgbClr val="FF0000"/>
              </a:solidFill>
              <a:latin typeface="Arial Black" pitchFamily="34" charset="0"/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6072198" y="4572008"/>
            <a:ext cx="1643074" cy="1571636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Arial Black" pitchFamily="34" charset="0"/>
              </a:rPr>
              <a:t>руки</a:t>
            </a:r>
            <a:endParaRPr lang="ru-RU" sz="2800" b="1" dirty="0">
              <a:solidFill>
                <a:srgbClr val="FF0000"/>
              </a:solidFill>
              <a:latin typeface="Arial Black" pitchFamily="34" charset="0"/>
            </a:endParaRPr>
          </a:p>
        </p:txBody>
      </p:sp>
      <p:sp>
        <p:nvSpPr>
          <p:cNvPr id="14" name="Овал 13"/>
          <p:cNvSpPr/>
          <p:nvPr/>
        </p:nvSpPr>
        <p:spPr>
          <a:xfrm>
            <a:off x="3714744" y="3000372"/>
            <a:ext cx="1785950" cy="1571636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Arial Black" pitchFamily="34" charset="0"/>
              </a:rPr>
              <a:t>глаза</a:t>
            </a:r>
            <a:endParaRPr lang="ru-RU" sz="2400" b="1" dirty="0">
              <a:solidFill>
                <a:srgbClr val="FF0000"/>
              </a:solidFill>
              <a:latin typeface="Arial Black" pitchFamily="34" charset="0"/>
            </a:endParaRPr>
          </a:p>
        </p:txBody>
      </p:sp>
      <p:cxnSp>
        <p:nvCxnSpPr>
          <p:cNvPr id="16" name="Прямая со стрелкой 15"/>
          <p:cNvCxnSpPr/>
          <p:nvPr/>
        </p:nvCxnSpPr>
        <p:spPr>
          <a:xfrm>
            <a:off x="3071802" y="3714752"/>
            <a:ext cx="571504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 flipV="1">
            <a:off x="5143504" y="2714620"/>
            <a:ext cx="785818" cy="35719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/>
          <p:nvPr/>
        </p:nvCxnSpPr>
        <p:spPr>
          <a:xfrm>
            <a:off x="5286380" y="4429132"/>
            <a:ext cx="928694" cy="42862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Проверка контроля и произвольности</a:t>
            </a:r>
            <a:endParaRPr lang="ru-RU" b="1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1928802"/>
            <a:ext cx="3857652" cy="3357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00562" y="2643182"/>
            <a:ext cx="4465309" cy="3857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125</TotalTime>
  <Words>274</Words>
  <PresentationFormat>Экран (4:3)</PresentationFormat>
  <Paragraphs>59</Paragraphs>
  <Slides>22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Тема Office</vt:lpstr>
      <vt:lpstr>Использование психотехник для развития психических функции у детей с ОВЗ</vt:lpstr>
      <vt:lpstr>Регуляторные функции</vt:lpstr>
      <vt:lpstr>Слайд 3</vt:lpstr>
      <vt:lpstr>Развитие процессов регуляции </vt:lpstr>
      <vt:lpstr>Движение как основа развития</vt:lpstr>
      <vt:lpstr>Синкинезии</vt:lpstr>
      <vt:lpstr>Характеристика синкинезий</vt:lpstr>
      <vt:lpstr>Упражнения (логика использования)</vt:lpstr>
      <vt:lpstr>Проверка контроля и произвольности</vt:lpstr>
      <vt:lpstr>Игра «Хлопки»</vt:lpstr>
      <vt:lpstr>Слайд 11</vt:lpstr>
      <vt:lpstr>Слайд 12</vt:lpstr>
      <vt:lpstr>Слайд 13</vt:lpstr>
      <vt:lpstr>Слайд 14</vt:lpstr>
      <vt:lpstr>Зрительный и речевой контроль (далее по принципу паровозика)</vt:lpstr>
      <vt:lpstr>«ДОМИК», «Рыбка», «Башенка» и т.п.</vt:lpstr>
      <vt:lpstr>Эмоциональный контроль (снижение импульсивности)</vt:lpstr>
      <vt:lpstr>«Блины»</vt:lpstr>
      <vt:lpstr>«Камушки-заборчики-солнышки»</vt:lpstr>
      <vt:lpstr>Кулчок-ребро-ладонь</vt:lpstr>
      <vt:lpstr>«Губки»</vt:lpstr>
      <vt:lpstr>«Колодец», «Рыба» и т.п.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cp:lastModifiedBy>Домчук</cp:lastModifiedBy>
  <cp:revision>18</cp:revision>
  <dcterms:modified xsi:type="dcterms:W3CDTF">2022-02-20T10:31:04Z</dcterms:modified>
</cp:coreProperties>
</file>